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3.xml" ContentType="application/vnd.openxmlformats-officedocument.customXml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4" r:id="rId4"/>
  </p:sldMasterIdLst>
  <p:notesMasterIdLst>
    <p:notesMasterId r:id="rId6"/>
  </p:notesMasterIdLst>
  <p:handoutMasterIdLst>
    <p:handoutMasterId r:id="rId7"/>
  </p:handoutMasterIdLst>
  <p:sldIdLst>
    <p:sldId id="258" r:id="rId5"/>
  </p:sldIdLst>
  <p:sldSz cx="28898850" cy="16256000"/>
  <p:notesSz cx="6858000" cy="9144000"/>
  <p:defaultTextStyle>
    <a:defPPr rtl="0"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9DB4"/>
    <a:srgbClr val="E06286"/>
    <a:srgbClr val="FBFBFB"/>
    <a:srgbClr val="E47695"/>
    <a:srgbClr val="E6D8DF"/>
    <a:srgbClr val="E4F5F5"/>
    <a:srgbClr val="FCE0E7"/>
    <a:srgbClr val="BDFFFE"/>
    <a:srgbClr val="CBBAFA"/>
    <a:srgbClr val="F1E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AC30F3-7879-4AE0-8006-C254362CB552}" v="816" dt="2020-04-23T13:22:02.829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Style à thème 2 - Accentuation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Style léger 3 - Accentuation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88" autoAdjust="0"/>
    <p:restoredTop sz="94703" autoAdjust="0"/>
  </p:normalViewPr>
  <p:slideViewPr>
    <p:cSldViewPr snapToGrid="0">
      <p:cViewPr varScale="1">
        <p:scale>
          <a:sx n="22" d="100"/>
          <a:sy n="22" d="100"/>
        </p:scale>
        <p:origin x="78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4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="" xmlns:a16="http://schemas.microsoft.com/office/drawing/2014/main" id="{4D9539FF-463E-4997-AB93-3D2FD38F62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55BB57F7-159A-4DE9-926A-802C770CE1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EB6718F-B2CA-4E08-86A7-14D5B005A946}" type="datetime1">
              <a:rPr lang="fr-FR" smtClean="0"/>
              <a:t>19/11/2020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8F73655A-6B65-450F-B5FC-A616F5F4D7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D2A69016-878F-4EE0-9262-CEA5CF5C8C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5C17AD8-F341-4E7B-BCC3-9126198F080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48664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2A84A-5AF7-4A7E-9504-77500F96FDC6}" type="datetime1">
              <a:rPr lang="fr-FR" smtClean="0"/>
              <a:pPr/>
              <a:t>19/11/2020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434E3A6-3293-491D-AED6-C821CA9FBEC8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852062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434E3A6-3293-491D-AED6-C821CA9FBEC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1355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3F8CCF8-B567-45DB-B26B-82D069176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6796" y="865188"/>
            <a:ext cx="24925258" cy="78073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332557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en diagonale 1">
            <a:extLst>
              <a:ext uri="{FF2B5EF4-FFF2-40B4-BE49-F238E27FC236}">
                <a16:creationId xmlns="" xmlns:a16="http://schemas.microsoft.com/office/drawing/2014/main" id="{09F0DE40-D8B4-437A-8E47-FD02C90D073E}"/>
              </a:ext>
            </a:extLst>
          </p:cNvPr>
          <p:cNvSpPr/>
          <p:nvPr userDrawn="1"/>
        </p:nvSpPr>
        <p:spPr>
          <a:xfrm flipH="1">
            <a:off x="538127" y="262980"/>
            <a:ext cx="27822601" cy="14826674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 dirty="0"/>
          </a:p>
        </p:txBody>
      </p:sp>
    </p:spTree>
    <p:extLst>
      <p:ext uri="{BB962C8B-B14F-4D97-AF65-F5344CB8AC3E}">
        <p14:creationId xmlns:p14="http://schemas.microsoft.com/office/powerpoint/2010/main" val="144186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1219117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79" indent="-304779" algn="l" defTabSz="1219117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37" indent="-304779" algn="l" defTabSz="121911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95" indent="-304779" algn="l" defTabSz="121911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54" indent="-304779" algn="l" defTabSz="121911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11" indent="-304779" algn="l" defTabSz="121911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69" indent="-304779" algn="l" defTabSz="121911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27" indent="-304779" algn="l" defTabSz="121911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86" indent="-304779" algn="l" defTabSz="121911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43" indent="-304779" algn="l" defTabSz="121911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8" algn="l" defTabSz="12191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7" algn="l" defTabSz="12191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74" algn="l" defTabSz="12191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32" algn="l" defTabSz="12191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90" algn="l" defTabSz="12191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49" algn="l" defTabSz="12191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06" algn="l" defTabSz="12191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64" algn="l" defTabSz="121911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png"/><Relationship Id="rId18" Type="http://schemas.openxmlformats.org/officeDocument/2006/relationships/image" Target="../media/image9.jpeg"/><Relationship Id="rId3" Type="http://schemas.openxmlformats.org/officeDocument/2006/relationships/audio" Target="../media/media1.m4a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4.jpg"/><Relationship Id="rId17" Type="http://schemas.microsoft.com/office/2007/relationships/hdphoto" Target="../media/hdphoto2.wdp"/><Relationship Id="rId2" Type="http://schemas.microsoft.com/office/2007/relationships/media" Target="../media/media1.m4a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.jpg"/><Relationship Id="rId5" Type="http://schemas.openxmlformats.org/officeDocument/2006/relationships/audio" Target="../media/media2.m4a"/><Relationship Id="rId15" Type="http://schemas.openxmlformats.org/officeDocument/2006/relationships/image" Target="../media/image7.png"/><Relationship Id="rId10" Type="http://schemas.openxmlformats.org/officeDocument/2006/relationships/image" Target="../media/image2.jpg"/><Relationship Id="rId19" Type="http://schemas.openxmlformats.org/officeDocument/2006/relationships/image" Target="../media/image10.png"/><Relationship Id="rId4" Type="http://schemas.microsoft.com/office/2007/relationships/media" Target="../media/media2.m4a"/><Relationship Id="rId9" Type="http://schemas.microsoft.com/office/2007/relationships/hdphoto" Target="../media/hdphoto1.wdp"/><Relationship Id="rId1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 : Coins arrondis 188">
            <a:extLst>
              <a:ext uri="{FF2B5EF4-FFF2-40B4-BE49-F238E27FC236}">
                <a16:creationId xmlns="" xmlns:a16="http://schemas.microsoft.com/office/drawing/2014/main" id="{201D78AF-75B6-4123-8E02-010942ABF606}"/>
              </a:ext>
            </a:extLst>
          </p:cNvPr>
          <p:cNvSpPr/>
          <p:nvPr/>
        </p:nvSpPr>
        <p:spPr>
          <a:xfrm>
            <a:off x="510541" y="11439406"/>
            <a:ext cx="12026899" cy="3265505"/>
          </a:xfrm>
          <a:prstGeom prst="roundRect">
            <a:avLst>
              <a:gd name="adj" fmla="val 6833"/>
            </a:avLst>
          </a:prstGeom>
          <a:solidFill>
            <a:srgbClr val="9EDCDB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800"/>
              </a:spcAft>
            </a:pPr>
            <a:endParaRPr lang="fr-FR" sz="1600" dirty="0">
              <a:solidFill>
                <a:schemeClr val="tx1"/>
              </a:solidFill>
            </a:endParaRPr>
          </a:p>
          <a:p>
            <a:pPr algn="just">
              <a:spcAft>
                <a:spcPts val="800"/>
              </a:spcAft>
            </a:pP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80" name="Rectangle : Coins arrondis 188">
            <a:extLst>
              <a:ext uri="{FF2B5EF4-FFF2-40B4-BE49-F238E27FC236}">
                <a16:creationId xmlns="" xmlns:a16="http://schemas.microsoft.com/office/drawing/2014/main" id="{201D78AF-75B6-4123-8E02-010942ABF606}"/>
              </a:ext>
            </a:extLst>
          </p:cNvPr>
          <p:cNvSpPr/>
          <p:nvPr/>
        </p:nvSpPr>
        <p:spPr>
          <a:xfrm>
            <a:off x="8912857" y="3350492"/>
            <a:ext cx="19458492" cy="7736675"/>
          </a:xfrm>
          <a:prstGeom prst="roundRect">
            <a:avLst>
              <a:gd name="adj" fmla="val 6833"/>
            </a:avLst>
          </a:prstGeom>
          <a:solidFill>
            <a:srgbClr val="9EDCDB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800"/>
              </a:spcAft>
            </a:pPr>
            <a:endParaRPr lang="fr-FR" sz="1600" dirty="0">
              <a:solidFill>
                <a:schemeClr val="tx1"/>
              </a:solidFill>
            </a:endParaRPr>
          </a:p>
          <a:p>
            <a:pPr algn="just">
              <a:spcAft>
                <a:spcPts val="800"/>
              </a:spcAft>
            </a:pP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28" name="Rectangle : Coins arrondis 188">
            <a:extLst>
              <a:ext uri="{FF2B5EF4-FFF2-40B4-BE49-F238E27FC236}">
                <a16:creationId xmlns="" xmlns:a16="http://schemas.microsoft.com/office/drawing/2014/main" id="{201D78AF-75B6-4123-8E02-010942ABF606}"/>
              </a:ext>
            </a:extLst>
          </p:cNvPr>
          <p:cNvSpPr/>
          <p:nvPr/>
        </p:nvSpPr>
        <p:spPr>
          <a:xfrm>
            <a:off x="526853" y="3326287"/>
            <a:ext cx="7917599" cy="7760879"/>
          </a:xfrm>
          <a:prstGeom prst="roundRect">
            <a:avLst>
              <a:gd name="adj" fmla="val 6833"/>
            </a:avLst>
          </a:prstGeom>
          <a:solidFill>
            <a:srgbClr val="9EDCDB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800"/>
              </a:spcAft>
            </a:pPr>
            <a:endParaRPr lang="fr-FR" sz="1400" dirty="0">
              <a:solidFill>
                <a:schemeClr val="tx1"/>
              </a:solidFill>
            </a:endParaRPr>
          </a:p>
          <a:p>
            <a:pPr algn="just">
              <a:spcAft>
                <a:spcPts val="800"/>
              </a:spcAft>
            </a:pPr>
            <a:endParaRPr lang="fr-FR" sz="1400" dirty="0" smtClean="0">
              <a:solidFill>
                <a:schemeClr val="tx1"/>
              </a:solidFill>
            </a:endParaRPr>
          </a:p>
          <a:p>
            <a:pPr algn="just">
              <a:spcAft>
                <a:spcPts val="800"/>
              </a:spcAft>
            </a:pPr>
            <a:endParaRPr lang="fr-FR" sz="300" dirty="0">
              <a:solidFill>
                <a:schemeClr val="tx1"/>
              </a:solidFill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tx1"/>
                </a:solidFill>
              </a:rPr>
              <a:t>Essai conduit </a:t>
            </a:r>
            <a:r>
              <a:rPr lang="fr-FR" sz="2800" dirty="0">
                <a:solidFill>
                  <a:schemeClr val="tx1"/>
                </a:solidFill>
              </a:rPr>
              <a:t>sur 3 mois pendant </a:t>
            </a:r>
            <a:r>
              <a:rPr lang="fr-FR" sz="2800" dirty="0" smtClean="0">
                <a:solidFill>
                  <a:schemeClr val="tx1"/>
                </a:solidFill>
              </a:rPr>
              <a:t>l’hiver </a:t>
            </a:r>
            <a:r>
              <a:rPr lang="fr-FR" sz="2800" dirty="0" smtClean="0">
                <a:solidFill>
                  <a:schemeClr val="tx1"/>
                </a:solidFill>
              </a:rPr>
              <a:t>2018-19 à </a:t>
            </a:r>
            <a:r>
              <a:rPr lang="fr-FR" sz="2800" dirty="0" err="1" smtClean="0">
                <a:solidFill>
                  <a:schemeClr val="tx1"/>
                </a:solidFill>
              </a:rPr>
              <a:t>Trévarez</a:t>
            </a:r>
            <a:endParaRPr lang="fr-FR" sz="2800" dirty="0" smtClean="0">
              <a:solidFill>
                <a:schemeClr val="tx1"/>
              </a:solidFill>
            </a:endParaRPr>
          </a:p>
          <a:p>
            <a:pPr marL="34290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tx1"/>
                </a:solidFill>
              </a:rPr>
              <a:t>2 </a:t>
            </a:r>
            <a:r>
              <a:rPr lang="fr-FR" sz="2800" dirty="0">
                <a:solidFill>
                  <a:schemeClr val="tx1"/>
                </a:solidFill>
              </a:rPr>
              <a:t>lots de 20 vaches du troupeau bio :</a:t>
            </a:r>
          </a:p>
        </p:txBody>
      </p:sp>
      <p:sp>
        <p:nvSpPr>
          <p:cNvPr id="171" name="Rectangle : Coins arrondis 188">
            <a:extLst>
              <a:ext uri="{FF2B5EF4-FFF2-40B4-BE49-F238E27FC236}">
                <a16:creationId xmlns="" xmlns:a16="http://schemas.microsoft.com/office/drawing/2014/main" id="{13C6E0BB-8D52-4293-8D99-F982D61565C2}"/>
              </a:ext>
            </a:extLst>
          </p:cNvPr>
          <p:cNvSpPr/>
          <p:nvPr/>
        </p:nvSpPr>
        <p:spPr>
          <a:xfrm>
            <a:off x="12997930" y="11439406"/>
            <a:ext cx="15373419" cy="3265505"/>
          </a:xfrm>
          <a:prstGeom prst="roundRect">
            <a:avLst>
              <a:gd name="adj" fmla="val 6833"/>
            </a:avLst>
          </a:prstGeom>
          <a:solidFill>
            <a:srgbClr val="9EDCDB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36000" rtlCol="0" anchor="t"/>
          <a:lstStyle/>
          <a:p>
            <a:pPr>
              <a:spcAft>
                <a:spcPts val="800"/>
              </a:spcAft>
            </a:pPr>
            <a:endParaRPr lang="fr-FR" dirty="0" smtClean="0">
              <a:solidFill>
                <a:schemeClr val="tx1"/>
              </a:solidFill>
            </a:endParaRPr>
          </a:p>
          <a:p>
            <a:pPr>
              <a:spcAft>
                <a:spcPts val="800"/>
              </a:spcAft>
            </a:pPr>
            <a:endParaRPr lang="fr-FR" sz="1400" dirty="0" smtClean="0">
              <a:solidFill>
                <a:schemeClr val="tx1"/>
              </a:solidFill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tx1"/>
                </a:solidFill>
              </a:rPr>
              <a:t>La luzerne </a:t>
            </a:r>
            <a:r>
              <a:rPr lang="fr-FR" sz="2800" dirty="0">
                <a:solidFill>
                  <a:schemeClr val="tx1"/>
                </a:solidFill>
              </a:rPr>
              <a:t>déshydratée permet une </a:t>
            </a:r>
            <a:r>
              <a:rPr lang="fr-FR" sz="2800" dirty="0" smtClean="0">
                <a:solidFill>
                  <a:schemeClr val="tx1"/>
                </a:solidFill>
              </a:rPr>
              <a:t>ration 100 </a:t>
            </a:r>
            <a:r>
              <a:rPr lang="fr-FR" sz="2800" dirty="0">
                <a:solidFill>
                  <a:schemeClr val="tx1"/>
                </a:solidFill>
              </a:rPr>
              <a:t>% </a:t>
            </a:r>
            <a:r>
              <a:rPr lang="fr-FR" sz="2800" dirty="0" smtClean="0">
                <a:solidFill>
                  <a:schemeClr val="tx1"/>
                </a:solidFill>
              </a:rPr>
              <a:t>« origine France » voire 100 % autonome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tx1"/>
                </a:solidFill>
              </a:rPr>
              <a:t>Répond à des enjeux agronomiques, environnementaux et </a:t>
            </a:r>
            <a:r>
              <a:rPr lang="fr-FR" sz="2800" dirty="0" smtClean="0">
                <a:solidFill>
                  <a:schemeClr val="tx1"/>
                </a:solidFill>
              </a:rPr>
              <a:t>climatiques</a:t>
            </a:r>
            <a:endParaRPr lang="fr-FR" sz="1400" dirty="0" smtClean="0">
              <a:solidFill>
                <a:schemeClr val="tx1"/>
              </a:solidFill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fr-FR" sz="900" dirty="0">
              <a:solidFill>
                <a:schemeClr val="tx1"/>
              </a:solidFill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schemeClr val="tx1"/>
                </a:solidFill>
              </a:rPr>
              <a:t>Une EIT présente cette ration et d’autres : </a:t>
            </a:r>
          </a:p>
          <a:p>
            <a:pPr lvl="1">
              <a:spcAft>
                <a:spcPts val="800"/>
              </a:spcAft>
            </a:pPr>
            <a:r>
              <a:rPr lang="fr-FR" sz="2800" dirty="0">
                <a:solidFill>
                  <a:schemeClr val="tx1"/>
                </a:solidFill>
              </a:rPr>
              <a:t>	</a:t>
            </a:r>
            <a:r>
              <a:rPr lang="fr-FR" sz="2800" dirty="0" smtClean="0">
                <a:solidFill>
                  <a:schemeClr val="tx1"/>
                </a:solidFill>
              </a:rPr>
              <a:t>« Produire du lait bio en hiver : plusieurs « menus » sont possibles »</a:t>
            </a: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C4E8AC30-EED2-44CD-8BE1-7359D6D9545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91" b="89431" l="1737" r="97532">
                        <a14:foregroundMark x1="5850" y1="56098" x2="5850" y2="56098"/>
                        <a14:foregroundMark x1="1828" y1="51626" x2="1828" y2="51626"/>
                        <a14:foregroundMark x1="92687" y1="53252" x2="92687" y2="53252"/>
                        <a14:foregroundMark x1="97532" y1="58130" x2="97532" y2="58130"/>
                        <a14:foregroundMark x1="45155" y1="5691" x2="45155" y2="5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285750" y="1581079"/>
            <a:ext cx="28327350" cy="466699"/>
          </a:xfrm>
          <a:prstGeom prst="rect">
            <a:avLst/>
          </a:prstGeom>
        </p:spPr>
      </p:pic>
      <p:sp>
        <p:nvSpPr>
          <p:cNvPr id="68" name="Zone de texte 84">
            <a:extLst>
              <a:ext uri="{FF2B5EF4-FFF2-40B4-BE49-F238E27FC236}">
                <a16:creationId xmlns="" xmlns:a16="http://schemas.microsoft.com/office/drawing/2014/main" id="{0EBC19E8-515F-4CCE-9FBF-7531EA253ED9}"/>
              </a:ext>
            </a:extLst>
          </p:cNvPr>
          <p:cNvSpPr txBox="1"/>
          <p:nvPr/>
        </p:nvSpPr>
        <p:spPr>
          <a:xfrm>
            <a:off x="1470107" y="162716"/>
            <a:ext cx="26777995" cy="15924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rtl="0"/>
            <a:r>
              <a:rPr lang="fr-FR" sz="6000" b="1" spc="-300" noProof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Effet de l’apport de luzerne déshydratée dans l’alimentation hivernale des vaches laitières bio</a:t>
            </a:r>
            <a:endParaRPr lang="fr-FR" sz="4400" b="1" spc="-300" noProof="1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59" name="Zone de texte 158">
            <a:extLst>
              <a:ext uri="{FF2B5EF4-FFF2-40B4-BE49-F238E27FC236}">
                <a16:creationId xmlns="" xmlns:a16="http://schemas.microsoft.com/office/drawing/2014/main" id="{21D91D99-111A-4340-A7EE-49F79F5657BB}"/>
              </a:ext>
            </a:extLst>
          </p:cNvPr>
          <p:cNvSpPr txBox="1"/>
          <p:nvPr/>
        </p:nvSpPr>
        <p:spPr>
          <a:xfrm>
            <a:off x="1051738" y="2415346"/>
            <a:ext cx="27652835" cy="5002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3600" b="1" spc="-150" dirty="0"/>
              <a:t>Objectif : </a:t>
            </a:r>
            <a:r>
              <a:rPr lang="fr-FR" sz="3600" dirty="0" smtClean="0"/>
              <a:t>Mieux équilibrer </a:t>
            </a:r>
            <a:r>
              <a:rPr lang="fr-FR" sz="3600" dirty="0"/>
              <a:t>en énergie/azote les rations </a:t>
            </a:r>
            <a:r>
              <a:rPr lang="fr-FR" sz="3600" dirty="0" smtClean="0"/>
              <a:t>hivernales des vaches laitières en agriculture biologique</a:t>
            </a:r>
            <a:endParaRPr lang="fr-FR" sz="3600" b="1" spc="-1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4" name="Zone de texte 193">
            <a:extLst>
              <a:ext uri="{FF2B5EF4-FFF2-40B4-BE49-F238E27FC236}">
                <a16:creationId xmlns="" xmlns:a16="http://schemas.microsoft.com/office/drawing/2014/main" id="{A3FF1198-BC41-4460-91ED-04F99A9A0E97}"/>
              </a:ext>
            </a:extLst>
          </p:cNvPr>
          <p:cNvSpPr txBox="1"/>
          <p:nvPr/>
        </p:nvSpPr>
        <p:spPr>
          <a:xfrm>
            <a:off x="9389657" y="4017030"/>
            <a:ext cx="8803397" cy="7140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800" dirty="0" smtClean="0"/>
              <a:t>Une </a:t>
            </a:r>
            <a:r>
              <a:rPr lang="fr-FR" sz="2800" b="1" dirty="0" smtClean="0"/>
              <a:t>ingestion supérieure </a:t>
            </a:r>
            <a:r>
              <a:rPr lang="fr-FR" sz="2800" dirty="0" smtClean="0"/>
              <a:t>: </a:t>
            </a:r>
            <a:r>
              <a:rPr lang="fr-FR" sz="2800" b="1" dirty="0" smtClean="0"/>
              <a:t>+ </a:t>
            </a:r>
            <a:r>
              <a:rPr lang="fr-FR" sz="2800" b="1" dirty="0" smtClean="0"/>
              <a:t>2,9 </a:t>
            </a:r>
            <a:r>
              <a:rPr lang="fr-FR" sz="2800" b="1" dirty="0"/>
              <a:t>kg de MS/VL/j 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800" dirty="0" smtClean="0"/>
              <a:t>Une ration plus </a:t>
            </a:r>
            <a:r>
              <a:rPr lang="fr-FR" sz="2800" dirty="0" smtClean="0"/>
              <a:t>équilibrée :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342900" lvl="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r-FR" sz="2400" dirty="0" smtClean="0">
              <a:solidFill>
                <a:prstClr val="black"/>
              </a:solidFill>
            </a:endParaRPr>
          </a:p>
          <a:p>
            <a:pPr marL="342900" lvl="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r-FR" sz="2400" dirty="0" smtClean="0">
              <a:solidFill>
                <a:prstClr val="black"/>
              </a:solidFill>
            </a:endParaRPr>
          </a:p>
          <a:p>
            <a:pPr marL="342900" lvl="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r-FR" sz="2000" dirty="0" smtClean="0">
              <a:solidFill>
                <a:prstClr val="black"/>
              </a:solidFill>
            </a:endParaRPr>
          </a:p>
          <a:p>
            <a:pPr marL="342900" lvl="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prstClr val="black"/>
                </a:solidFill>
              </a:rPr>
              <a:t>Pas </a:t>
            </a:r>
            <a:r>
              <a:rPr lang="fr-FR" sz="2800" dirty="0">
                <a:solidFill>
                  <a:prstClr val="black"/>
                </a:solidFill>
              </a:rPr>
              <a:t>d’effet significatif sur le TB et TP </a:t>
            </a:r>
          </a:p>
          <a:p>
            <a:pPr marL="342900" lvl="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prstClr val="black"/>
                </a:solidFill>
              </a:rPr>
              <a:t>Une tendance à une </a:t>
            </a:r>
            <a:r>
              <a:rPr lang="fr-FR" sz="2800" b="1" dirty="0">
                <a:solidFill>
                  <a:prstClr val="black"/>
                </a:solidFill>
              </a:rPr>
              <a:t>moindre perte de </a:t>
            </a:r>
            <a:r>
              <a:rPr lang="fr-FR" sz="2800" b="1" dirty="0" smtClean="0">
                <a:solidFill>
                  <a:prstClr val="black"/>
                </a:solidFill>
              </a:rPr>
              <a:t>poids</a:t>
            </a:r>
            <a:endParaRPr lang="fr-FR" sz="2800" b="1" dirty="0">
              <a:solidFill>
                <a:prstClr val="black"/>
              </a:solidFill>
            </a:endParaRPr>
          </a:p>
        </p:txBody>
      </p:sp>
      <p:sp>
        <p:nvSpPr>
          <p:cNvPr id="198" name="Zone de texte 197">
            <a:extLst>
              <a:ext uri="{FF2B5EF4-FFF2-40B4-BE49-F238E27FC236}">
                <a16:creationId xmlns="" xmlns:a16="http://schemas.microsoft.com/office/drawing/2014/main" id="{47E81104-59B9-471F-80E2-FBB43F378715}"/>
              </a:ext>
            </a:extLst>
          </p:cNvPr>
          <p:cNvSpPr txBox="1"/>
          <p:nvPr/>
        </p:nvSpPr>
        <p:spPr>
          <a:xfrm>
            <a:off x="13636995" y="11499438"/>
            <a:ext cx="4843780" cy="5851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rtl="0"/>
            <a:r>
              <a:rPr lang="fr-FR" sz="3200" b="1" spc="-150" dirty="0" smtClean="0"/>
              <a:t>Perspectives</a:t>
            </a:r>
            <a:endParaRPr lang="fr-FR" sz="3200" b="1" spc="-150" dirty="0"/>
          </a:p>
        </p:txBody>
      </p:sp>
      <p:sp>
        <p:nvSpPr>
          <p:cNvPr id="14" name="Titre 13" hidden="1">
            <a:extLst>
              <a:ext uri="{FF2B5EF4-FFF2-40B4-BE49-F238E27FC236}">
                <a16:creationId xmlns="" xmlns:a16="http://schemas.microsoft.com/office/drawing/2014/main" id="{60DD7A58-CCE1-4F93-BEFC-B53335872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7360" y="865376"/>
            <a:ext cx="10515600" cy="780732"/>
          </a:xfrm>
        </p:spPr>
        <p:txBody>
          <a:bodyPr rtlCol="0"/>
          <a:lstStyle/>
          <a:p>
            <a:r>
              <a:rPr lang="fr-FR" dirty="0"/>
              <a:t>Diapositive d’instructions</a:t>
            </a:r>
            <a:endParaRPr lang="fr" dirty="0"/>
          </a:p>
        </p:txBody>
      </p:sp>
      <p:sp>
        <p:nvSpPr>
          <p:cNvPr id="73" name="Zone de texte 86">
            <a:extLst>
              <a:ext uri="{FF2B5EF4-FFF2-40B4-BE49-F238E27FC236}">
                <a16:creationId xmlns="" xmlns:a16="http://schemas.microsoft.com/office/drawing/2014/main" id="{2968A325-431D-412A-AEE3-36D1B932F177}"/>
              </a:ext>
            </a:extLst>
          </p:cNvPr>
          <p:cNvSpPr txBox="1"/>
          <p:nvPr/>
        </p:nvSpPr>
        <p:spPr>
          <a:xfrm>
            <a:off x="9129015" y="1140792"/>
            <a:ext cx="1069683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800" dirty="0"/>
              <a:t>BERT B.</a:t>
            </a:r>
            <a:r>
              <a:rPr lang="fr-FR" sz="2800" baseline="30000" dirty="0"/>
              <a:t>1</a:t>
            </a:r>
            <a:r>
              <a:rPr lang="fr-FR" sz="2800" dirty="0"/>
              <a:t>, </a:t>
            </a:r>
            <a:r>
              <a:rPr lang="fr-FR" sz="2800" dirty="0">
                <a:solidFill>
                  <a:srgbClr val="E06286"/>
                </a:solidFill>
              </a:rPr>
              <a:t>CLOET E.</a:t>
            </a:r>
            <a:r>
              <a:rPr lang="fr-FR" sz="2800" baseline="30000" dirty="0">
                <a:solidFill>
                  <a:srgbClr val="E06286"/>
                </a:solidFill>
              </a:rPr>
              <a:t>2</a:t>
            </a:r>
            <a:r>
              <a:rPr lang="fr-FR" sz="2800" dirty="0"/>
              <a:t>, BROCARD </a:t>
            </a:r>
            <a:r>
              <a:rPr lang="fr-FR" sz="2800" dirty="0" smtClean="0"/>
              <a:t>V.</a:t>
            </a:r>
            <a:r>
              <a:rPr lang="fr-FR" sz="2800" baseline="30000" dirty="0" smtClean="0"/>
              <a:t>3</a:t>
            </a:r>
            <a:r>
              <a:rPr lang="fr-FR" sz="2800" dirty="0" smtClean="0"/>
              <a:t>, TROU G.</a:t>
            </a:r>
            <a:r>
              <a:rPr lang="fr-FR" sz="2800" baseline="30000" dirty="0"/>
              <a:t> </a:t>
            </a:r>
            <a:r>
              <a:rPr lang="fr-FR" sz="2800" baseline="30000" dirty="0" smtClean="0"/>
              <a:t>2</a:t>
            </a:r>
            <a:r>
              <a:rPr lang="fr-FR" sz="2800" dirty="0" smtClean="0"/>
              <a:t>, LE </a:t>
            </a:r>
            <a:r>
              <a:rPr lang="fr-FR" sz="2800" dirty="0"/>
              <a:t>CŒUR </a:t>
            </a:r>
            <a:r>
              <a:rPr lang="fr-FR" sz="2800" dirty="0" smtClean="0"/>
              <a:t>P.</a:t>
            </a:r>
            <a:r>
              <a:rPr lang="fr-FR" sz="2800" baseline="30000" dirty="0" smtClean="0"/>
              <a:t>2</a:t>
            </a:r>
            <a:r>
              <a:rPr lang="fr-FR" sz="2800" dirty="0" smtClean="0"/>
              <a:t> </a:t>
            </a:r>
            <a:endParaRPr lang="fr-FR" sz="2800" baseline="30000" noProof="1"/>
          </a:p>
        </p:txBody>
      </p:sp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D610721C-E41D-436B-9C1B-28EA2B0F51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84264" y="14779571"/>
            <a:ext cx="1881483" cy="147715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68272288-1885-4351-A61B-5E2FF793BC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18988" y="14845469"/>
            <a:ext cx="1217430" cy="1360515"/>
          </a:xfrm>
          <a:prstGeom prst="rect">
            <a:avLst/>
          </a:prstGeom>
        </p:spPr>
      </p:pic>
      <p:pic>
        <p:nvPicPr>
          <p:cNvPr id="19" name="Image 18" descr="Une image contenant dessin&#10;&#10;Description générée automatiquement">
            <a:extLst>
              <a:ext uri="{FF2B5EF4-FFF2-40B4-BE49-F238E27FC236}">
                <a16:creationId xmlns="" xmlns:a16="http://schemas.microsoft.com/office/drawing/2014/main" id="{F1C8DE8A-F55C-4ED2-A666-A230C30116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74339" y="14891013"/>
            <a:ext cx="1826145" cy="127040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851FC987-3FD5-4889-932B-48343A31A6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848444" y="15057149"/>
            <a:ext cx="1715470" cy="1129703"/>
          </a:xfrm>
          <a:prstGeom prst="rect">
            <a:avLst/>
          </a:prstGeom>
        </p:spPr>
      </p:pic>
      <p:sp>
        <p:nvSpPr>
          <p:cNvPr id="124" name="Zone de texte 158">
            <a:extLst>
              <a:ext uri="{FF2B5EF4-FFF2-40B4-BE49-F238E27FC236}">
                <a16:creationId xmlns="" xmlns:a16="http://schemas.microsoft.com/office/drawing/2014/main" id="{95C6390D-FFBD-4BF8-839E-4D68E4D3135C}"/>
              </a:ext>
            </a:extLst>
          </p:cNvPr>
          <p:cNvSpPr txBox="1"/>
          <p:nvPr/>
        </p:nvSpPr>
        <p:spPr>
          <a:xfrm>
            <a:off x="1070655" y="3498502"/>
            <a:ext cx="6240635" cy="4666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rtl="0"/>
            <a:r>
              <a:rPr lang="fr-FR" sz="3200" b="1" spc="-150" dirty="0"/>
              <a:t>Matériel et méthodes</a:t>
            </a:r>
          </a:p>
        </p:txBody>
      </p:sp>
      <p:pic>
        <p:nvPicPr>
          <p:cNvPr id="81" name="Image 80" descr="Une image contenant animal, mammifère, clôture, intérieur&#10;&#10;Description générée automatiquement">
            <a:extLst>
              <a:ext uri="{FF2B5EF4-FFF2-40B4-BE49-F238E27FC236}">
                <a16:creationId xmlns="" xmlns:a16="http://schemas.microsoft.com/office/drawing/2014/main" id="{7E538198-3BF5-47D9-9F48-D862B4F2C0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51922" y="11541739"/>
            <a:ext cx="2259445" cy="1503447"/>
          </a:xfrm>
          <a:prstGeom prst="rect">
            <a:avLst/>
          </a:prstGeom>
        </p:spPr>
      </p:pic>
      <p:sp>
        <p:nvSpPr>
          <p:cNvPr id="170" name="Zone de texte 86">
            <a:extLst>
              <a:ext uri="{FF2B5EF4-FFF2-40B4-BE49-F238E27FC236}">
                <a16:creationId xmlns="" xmlns:a16="http://schemas.microsoft.com/office/drawing/2014/main" id="{11EF6BB6-7CA2-40BF-A658-3D009149F1E7}"/>
              </a:ext>
            </a:extLst>
          </p:cNvPr>
          <p:cNvSpPr txBox="1"/>
          <p:nvPr/>
        </p:nvSpPr>
        <p:spPr>
          <a:xfrm>
            <a:off x="1218700" y="11527870"/>
            <a:ext cx="789317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fr-FR" sz="3200" b="1" dirty="0" smtClean="0"/>
              <a:t>Simulation </a:t>
            </a:r>
            <a:r>
              <a:rPr lang="fr-FR" sz="3200" b="1" dirty="0"/>
              <a:t>économique</a:t>
            </a:r>
            <a:endParaRPr lang="fr-FR" sz="3200" b="1" noProof="1"/>
          </a:p>
        </p:txBody>
      </p:sp>
      <p:sp>
        <p:nvSpPr>
          <p:cNvPr id="172" name="Zone de texte 193">
            <a:extLst>
              <a:ext uri="{FF2B5EF4-FFF2-40B4-BE49-F238E27FC236}">
                <a16:creationId xmlns="" xmlns:a16="http://schemas.microsoft.com/office/drawing/2014/main" id="{C4A06B71-36CC-4DCA-AA89-C99A99DC458D}"/>
              </a:ext>
            </a:extLst>
          </p:cNvPr>
          <p:cNvSpPr txBox="1"/>
          <p:nvPr/>
        </p:nvSpPr>
        <p:spPr>
          <a:xfrm>
            <a:off x="867752" y="12167052"/>
            <a:ext cx="8045105" cy="23750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000" indent="-342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2800" dirty="0" smtClean="0"/>
              <a:t>Acheter la luzerne :</a:t>
            </a:r>
            <a:r>
              <a:rPr lang="fr-FR" sz="2800" dirty="0"/>
              <a:t> </a:t>
            </a:r>
            <a:endParaRPr lang="fr-FR" sz="2800" dirty="0" smtClean="0"/>
          </a:p>
          <a:p>
            <a:pPr marL="342000" lvl="1" indent="-342000"/>
            <a:r>
              <a:rPr lang="fr-FR" sz="2800" dirty="0" smtClean="0"/>
              <a:t>		le prix d’achat de la luzerne (en brut) ne doit 	pas dépasser </a:t>
            </a:r>
            <a:r>
              <a:rPr lang="fr-FR" sz="2800" b="1" dirty="0" smtClean="0"/>
              <a:t>60 % du </a:t>
            </a:r>
            <a:r>
              <a:rPr lang="fr-FR" sz="2800" b="1" dirty="0"/>
              <a:t>prix de base du </a:t>
            </a:r>
            <a:r>
              <a:rPr lang="fr-FR" sz="2800" b="1" dirty="0" smtClean="0"/>
              <a:t>lait</a:t>
            </a:r>
          </a:p>
          <a:p>
            <a:pPr marL="342000" indent="-342000">
              <a:spcAft>
                <a:spcPts val="400"/>
              </a:spcAft>
            </a:pPr>
            <a:endParaRPr lang="fr-FR" sz="600" dirty="0"/>
          </a:p>
          <a:p>
            <a:pPr marL="342000" indent="-342000">
              <a:buFont typeface="Arial" panose="020B0604020202020204" pitchFamily="34" charset="0"/>
              <a:buChar char="•"/>
            </a:pPr>
            <a:r>
              <a:rPr lang="fr-FR" sz="2800" dirty="0" smtClean="0"/>
              <a:t>Produire la luzerne sur </a:t>
            </a:r>
            <a:r>
              <a:rPr lang="fr-FR" sz="2800" dirty="0"/>
              <a:t>la ferme : </a:t>
            </a:r>
            <a:endParaRPr lang="fr-FR" sz="2800" dirty="0" smtClean="0"/>
          </a:p>
          <a:p>
            <a:pPr marL="342000" lvl="1" indent="-342000"/>
            <a:r>
              <a:rPr lang="fr-FR" sz="2800" dirty="0" smtClean="0"/>
              <a:t>	</a:t>
            </a:r>
            <a:r>
              <a:rPr lang="fr-FR" sz="2800" b="1" dirty="0" smtClean="0"/>
              <a:t>	toujours rentable</a:t>
            </a:r>
            <a:endParaRPr lang="fr-FR" sz="2800" b="1" dirty="0"/>
          </a:p>
        </p:txBody>
      </p:sp>
      <p:cxnSp>
        <p:nvCxnSpPr>
          <p:cNvPr id="203" name="Connecteur droit 202">
            <a:extLst>
              <a:ext uri="{FF2B5EF4-FFF2-40B4-BE49-F238E27FC236}">
                <a16:creationId xmlns="" xmlns:a16="http://schemas.microsoft.com/office/drawing/2014/main" id="{55240D13-3023-4A22-991E-370659B349B7}"/>
              </a:ext>
            </a:extLst>
          </p:cNvPr>
          <p:cNvCxnSpPr>
            <a:cxnSpLocks/>
          </p:cNvCxnSpPr>
          <p:nvPr/>
        </p:nvCxnSpPr>
        <p:spPr>
          <a:xfrm>
            <a:off x="23693032" y="8665766"/>
            <a:ext cx="0" cy="108000"/>
          </a:xfrm>
          <a:prstGeom prst="line">
            <a:avLst/>
          </a:prstGeom>
          <a:ln w="9525">
            <a:solidFill>
              <a:srgbClr val="BDFFF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Zone de texte 109">
            <a:extLst>
              <a:ext uri="{FF2B5EF4-FFF2-40B4-BE49-F238E27FC236}">
                <a16:creationId xmlns="" xmlns:a16="http://schemas.microsoft.com/office/drawing/2014/main" id="{89CCA999-A9D9-49C3-B66F-99942C85401C}"/>
              </a:ext>
            </a:extLst>
          </p:cNvPr>
          <p:cNvSpPr txBox="1"/>
          <p:nvPr/>
        </p:nvSpPr>
        <p:spPr>
          <a:xfrm>
            <a:off x="9734549" y="3533513"/>
            <a:ext cx="4292298" cy="5178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rtl="0"/>
            <a:r>
              <a:rPr lang="fr-FR" sz="3200" b="1" spc="-150" dirty="0" smtClean="0"/>
              <a:t>Résultats</a:t>
            </a:r>
            <a:endParaRPr lang="fr-FR" sz="3200" b="1" spc="-150" dirty="0"/>
          </a:p>
        </p:txBody>
      </p:sp>
      <p:cxnSp>
        <p:nvCxnSpPr>
          <p:cNvPr id="209" name="Connecteur droit 208">
            <a:extLst>
              <a:ext uri="{FF2B5EF4-FFF2-40B4-BE49-F238E27FC236}">
                <a16:creationId xmlns="" xmlns:a16="http://schemas.microsoft.com/office/drawing/2014/main" id="{E57FCEDA-268C-42B6-A072-404760CFF7F3}"/>
              </a:ext>
            </a:extLst>
          </p:cNvPr>
          <p:cNvCxnSpPr>
            <a:cxnSpLocks/>
          </p:cNvCxnSpPr>
          <p:nvPr/>
        </p:nvCxnSpPr>
        <p:spPr>
          <a:xfrm>
            <a:off x="27412064" y="6761091"/>
            <a:ext cx="0" cy="108000"/>
          </a:xfrm>
          <a:prstGeom prst="line">
            <a:avLst/>
          </a:prstGeom>
          <a:ln w="9525">
            <a:solidFill>
              <a:srgbClr val="FCE0E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Zone de texte 86">
            <a:extLst>
              <a:ext uri="{FF2B5EF4-FFF2-40B4-BE49-F238E27FC236}">
                <a16:creationId xmlns="" xmlns:a16="http://schemas.microsoft.com/office/drawing/2014/main" id="{57A8879F-0023-4A51-A55C-5243D5317511}"/>
              </a:ext>
            </a:extLst>
          </p:cNvPr>
          <p:cNvSpPr txBox="1"/>
          <p:nvPr/>
        </p:nvSpPr>
        <p:spPr>
          <a:xfrm>
            <a:off x="1026423" y="15211433"/>
            <a:ext cx="1737815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fr-FR" sz="2800" baseline="30000" dirty="0"/>
              <a:t>(1)</a:t>
            </a:r>
            <a:r>
              <a:rPr lang="fr-FR" sz="2800" dirty="0"/>
              <a:t>La Coopération Agricole – Luzerne de France, </a:t>
            </a:r>
            <a:r>
              <a:rPr lang="fr-FR" sz="2800" baseline="30000" dirty="0"/>
              <a:t>(</a:t>
            </a:r>
            <a:r>
              <a:rPr lang="fr-FR" sz="2800" baseline="30000" dirty="0" smtClean="0"/>
              <a:t>2)</a:t>
            </a:r>
            <a:r>
              <a:rPr lang="fr-FR" sz="2800" dirty="0" smtClean="0"/>
              <a:t>Chambres </a:t>
            </a:r>
            <a:r>
              <a:rPr lang="fr-FR" sz="2800" dirty="0"/>
              <a:t>d’agriculture de Bretagne, </a:t>
            </a:r>
            <a:r>
              <a:rPr lang="fr-FR" sz="2800" baseline="30000" dirty="0" smtClean="0"/>
              <a:t>(3)</a:t>
            </a:r>
            <a:r>
              <a:rPr lang="fr-FR" sz="2800" dirty="0" err="1" smtClean="0"/>
              <a:t>Idele</a:t>
            </a:r>
            <a:endParaRPr lang="fr-FR" sz="2800" noProof="1"/>
          </a:p>
        </p:txBody>
      </p:sp>
      <p:sp>
        <p:nvSpPr>
          <p:cNvPr id="31" name="Zone de texte 147">
            <a:extLst>
              <a:ext uri="{FF2B5EF4-FFF2-40B4-BE49-F238E27FC236}">
                <a16:creationId xmlns:a16="http://schemas.microsoft.com/office/drawing/2014/main" xmlns="" id="{721E281E-70DD-4764-A119-21A662D1115E}"/>
              </a:ext>
            </a:extLst>
          </p:cNvPr>
          <p:cNvSpPr txBox="1"/>
          <p:nvPr/>
        </p:nvSpPr>
        <p:spPr>
          <a:xfrm>
            <a:off x="2147924" y="10594916"/>
            <a:ext cx="656776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fr-FR" sz="2000" i="1" dirty="0" smtClean="0"/>
              <a:t>MS </a:t>
            </a:r>
            <a:r>
              <a:rPr lang="fr-FR" sz="2000" i="1" dirty="0"/>
              <a:t>= Matière Sèche, MB = Matière Brute</a:t>
            </a: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15"/>
          <a:srcRect t="5518" r="24744"/>
          <a:stretch/>
        </p:blipFill>
        <p:spPr>
          <a:xfrm>
            <a:off x="9747156" y="5980733"/>
            <a:ext cx="6610010" cy="2869107"/>
          </a:xfrm>
          <a:prstGeom prst="rect">
            <a:avLst/>
          </a:prstGeom>
          <a:solidFill>
            <a:srgbClr val="E4F5F5"/>
          </a:solidFill>
          <a:ln w="28575">
            <a:solidFill>
              <a:srgbClr val="EC9DB4"/>
            </a:solidFill>
          </a:ln>
        </p:spPr>
      </p:pic>
      <p:graphicFrame>
        <p:nvGraphicFramePr>
          <p:cNvPr id="34" name="Tableau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822181"/>
              </p:ext>
            </p:extLst>
          </p:nvPr>
        </p:nvGraphicFramePr>
        <p:xfrm>
          <a:off x="1175068" y="6041740"/>
          <a:ext cx="6631032" cy="430729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301192"/>
                <a:gridCol w="1804476"/>
                <a:gridCol w="160626"/>
                <a:gridCol w="1364738"/>
              </a:tblGrid>
              <a:tr h="91920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fr-FR" sz="2400" dirty="0" smtClean="0">
                          <a:latin typeface="+mn-lt"/>
                        </a:rPr>
                        <a:t>Lots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fr-FR" sz="2400" dirty="0" smtClean="0">
                          <a:latin typeface="+mn-lt"/>
                        </a:rPr>
                        <a:t>Sans luzerne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latin typeface="+mn-lt"/>
                        </a:rPr>
                        <a:t>Avec</a:t>
                      </a:r>
                      <a:r>
                        <a:rPr lang="fr-FR" sz="2400" baseline="0" dirty="0" smtClean="0">
                          <a:latin typeface="+mn-lt"/>
                        </a:rPr>
                        <a:t> l</a:t>
                      </a:r>
                      <a:r>
                        <a:rPr lang="fr-FR" sz="2400" dirty="0" smtClean="0">
                          <a:latin typeface="+mn-lt"/>
                        </a:rPr>
                        <a:t>uzerne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516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fr-FR" sz="2400" dirty="0" smtClean="0">
                          <a:latin typeface="+mn-lt"/>
                        </a:rPr>
                        <a:t>Ensilage</a:t>
                      </a:r>
                      <a:r>
                        <a:rPr lang="fr-FR" sz="2400" baseline="0" dirty="0" smtClean="0">
                          <a:latin typeface="+mn-lt"/>
                        </a:rPr>
                        <a:t> de maïs</a:t>
                      </a:r>
                      <a:r>
                        <a:rPr lang="fr-FR" sz="2400" dirty="0" smtClean="0">
                          <a:latin typeface="+mn-lt"/>
                        </a:rPr>
                        <a:t> </a:t>
                      </a:r>
                      <a:endParaRPr lang="fr-FR" sz="2400" dirty="0" smtClean="0">
                        <a:latin typeface="+mn-lt"/>
                      </a:endParaRPr>
                    </a:p>
                    <a:p>
                      <a:r>
                        <a:rPr lang="fr-FR" sz="2400" dirty="0" smtClean="0">
                          <a:latin typeface="+mn-lt"/>
                        </a:rPr>
                        <a:t>(</a:t>
                      </a:r>
                      <a:r>
                        <a:rPr lang="fr-FR" sz="2400" dirty="0" smtClean="0">
                          <a:latin typeface="+mn-lt"/>
                        </a:rPr>
                        <a:t>kg MS)</a:t>
                      </a:r>
                      <a:endParaRPr lang="en-GB" sz="2400" b="0" dirty="0">
                        <a:latin typeface="+mn-lt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fr-FR" sz="2400" dirty="0" smtClean="0">
                          <a:latin typeface="+mn-lt"/>
                        </a:rPr>
                        <a:t>5</a:t>
                      </a:r>
                      <a:endParaRPr lang="en-GB" sz="2400" b="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060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fr-FR" sz="2400" dirty="0" smtClean="0">
                          <a:latin typeface="+mn-lt"/>
                        </a:rPr>
                        <a:t>Ensilage</a:t>
                      </a:r>
                      <a:r>
                        <a:rPr lang="fr-FR" sz="2400" baseline="0" dirty="0" smtClean="0">
                          <a:latin typeface="+mn-lt"/>
                        </a:rPr>
                        <a:t> d’herbe</a:t>
                      </a:r>
                      <a:r>
                        <a:rPr lang="fr-FR" sz="2400" dirty="0" smtClean="0">
                          <a:latin typeface="+mn-lt"/>
                        </a:rPr>
                        <a:t> précoce </a:t>
                      </a:r>
                      <a:r>
                        <a:rPr lang="fr-FR" sz="2400" dirty="0" smtClean="0">
                          <a:latin typeface="+mn-lt"/>
                        </a:rPr>
                        <a:t>(</a:t>
                      </a:r>
                      <a:r>
                        <a:rPr lang="fr-FR" sz="2400" dirty="0" smtClean="0">
                          <a:latin typeface="+mn-lt"/>
                        </a:rPr>
                        <a:t>kg MS)</a:t>
                      </a:r>
                      <a:endParaRPr lang="en-GB" sz="2400" b="0" dirty="0">
                        <a:latin typeface="+mn-lt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fr-FR" sz="2400" dirty="0" smtClean="0">
                          <a:latin typeface="+mn-lt"/>
                        </a:rPr>
                        <a:t>A volonté</a:t>
                      </a:r>
                      <a:endParaRPr lang="en-GB" sz="2400" b="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9192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fr-FR" sz="2400" b="1" dirty="0" smtClean="0">
                          <a:latin typeface="+mn-lt"/>
                        </a:rPr>
                        <a:t>Bouchons</a:t>
                      </a:r>
                      <a:r>
                        <a:rPr lang="fr-FR" sz="2400" b="1" baseline="0" dirty="0" smtClean="0">
                          <a:latin typeface="+mn-lt"/>
                        </a:rPr>
                        <a:t> luzerne à 18 % de MAT </a:t>
                      </a:r>
                      <a:r>
                        <a:rPr lang="fr-FR" sz="2400" b="1" baseline="0" dirty="0" smtClean="0">
                          <a:latin typeface="+mn-lt"/>
                        </a:rPr>
                        <a:t>(</a:t>
                      </a:r>
                      <a:r>
                        <a:rPr lang="fr-FR" sz="2400" b="1" baseline="0" dirty="0" smtClean="0">
                          <a:latin typeface="+mn-lt"/>
                        </a:rPr>
                        <a:t>kg MB)</a:t>
                      </a:r>
                      <a:endParaRPr lang="en-GB" sz="24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fr-FR" sz="2400" b="1" dirty="0" smtClean="0">
                          <a:latin typeface="+mn-lt"/>
                        </a:rPr>
                        <a:t>0</a:t>
                      </a:r>
                      <a:endParaRPr lang="en-GB" sz="2400" b="1" dirty="0">
                        <a:latin typeface="+mn-lt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+mn-lt"/>
                        </a:rPr>
                        <a:t>3</a:t>
                      </a:r>
                      <a:endParaRPr lang="en-GB" sz="2400" b="1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+mn-lt"/>
                      </a:endParaRPr>
                    </a:p>
                  </a:txBody>
                  <a:tcPr anchor="ctr"/>
                </a:tc>
              </a:tr>
              <a:tr h="516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fr-FR" sz="2400" dirty="0" smtClean="0">
                          <a:latin typeface="+mn-lt"/>
                        </a:rPr>
                        <a:t>Mélange</a:t>
                      </a:r>
                      <a:r>
                        <a:rPr lang="fr-FR" sz="2400" baseline="0" dirty="0" smtClean="0">
                          <a:latin typeface="+mn-lt"/>
                        </a:rPr>
                        <a:t> céréalier</a:t>
                      </a:r>
                      <a:r>
                        <a:rPr lang="fr-FR" sz="2400" dirty="0" smtClean="0">
                          <a:latin typeface="+mn-lt"/>
                        </a:rPr>
                        <a:t> </a:t>
                      </a:r>
                      <a:endParaRPr lang="fr-FR" sz="2400" dirty="0" smtClean="0">
                        <a:latin typeface="+mn-lt"/>
                      </a:endParaRPr>
                    </a:p>
                    <a:p>
                      <a:r>
                        <a:rPr lang="fr-FR" sz="2400" dirty="0" smtClean="0">
                          <a:latin typeface="+mn-lt"/>
                        </a:rPr>
                        <a:t>(</a:t>
                      </a:r>
                      <a:r>
                        <a:rPr lang="fr-FR" sz="2400" dirty="0" smtClean="0">
                          <a:latin typeface="+mn-lt"/>
                        </a:rPr>
                        <a:t>kg</a:t>
                      </a:r>
                      <a:r>
                        <a:rPr lang="fr-FR" sz="2400" baseline="0" dirty="0" smtClean="0">
                          <a:latin typeface="+mn-lt"/>
                        </a:rPr>
                        <a:t> MB)</a:t>
                      </a:r>
                      <a:endParaRPr lang="en-GB" sz="2400" b="0" dirty="0">
                        <a:latin typeface="+mn-lt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fr-FR" sz="2400" dirty="0" smtClean="0">
                          <a:latin typeface="+mn-lt"/>
                        </a:rPr>
                        <a:t>0,9</a:t>
                      </a:r>
                      <a:endParaRPr lang="en-GB" sz="2400" b="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5" name="Tableau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445446"/>
              </p:ext>
            </p:extLst>
          </p:nvPr>
        </p:nvGraphicFramePr>
        <p:xfrm>
          <a:off x="18616095" y="9220390"/>
          <a:ext cx="9053028" cy="165618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608084"/>
                <a:gridCol w="3444679"/>
                <a:gridCol w="2000265"/>
              </a:tblGrid>
              <a:tr h="740808">
                <a:tc>
                  <a:txBody>
                    <a:bodyPr/>
                    <a:lstStyle/>
                    <a:p>
                      <a:pPr algn="l" fontAlgn="ctr"/>
                      <a:r>
                        <a:rPr lang="fr-FR" sz="2400" u="none" strike="noStrike" dirty="0">
                          <a:effectLst/>
                        </a:rPr>
                        <a:t>Ecart lot avec </a:t>
                      </a:r>
                      <a:r>
                        <a:rPr lang="fr-FR" sz="2400" u="none" strike="noStrike" dirty="0" smtClean="0">
                          <a:effectLst/>
                        </a:rPr>
                        <a:t>luzerne </a:t>
                      </a:r>
                      <a:r>
                        <a:rPr lang="fr-FR" sz="2400" u="none" strike="noStrike" dirty="0">
                          <a:effectLst/>
                        </a:rPr>
                        <a:t>moins lot sans luzerne</a:t>
                      </a:r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u="none" strike="noStrike" dirty="0">
                          <a:effectLst/>
                        </a:rPr>
                        <a:t>Effet de l'apport de </a:t>
                      </a:r>
                      <a:endParaRPr lang="fr-FR" sz="24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fr-FR" sz="2400" u="none" strike="noStrike" dirty="0" smtClean="0">
                          <a:effectLst/>
                        </a:rPr>
                        <a:t>luzerne </a:t>
                      </a:r>
                      <a:r>
                        <a:rPr lang="fr-FR" sz="2400" u="none" strike="noStrike" dirty="0" err="1">
                          <a:effectLst/>
                        </a:rPr>
                        <a:t>deshy</a:t>
                      </a:r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u="none" strike="noStrike" dirty="0">
                          <a:effectLst/>
                        </a:rPr>
                        <a:t>Arrière-effet</a:t>
                      </a:r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915379">
                <a:tc>
                  <a:txBody>
                    <a:bodyPr/>
                    <a:lstStyle/>
                    <a:p>
                      <a:pPr algn="l" fontAlgn="ctr"/>
                      <a:r>
                        <a:rPr lang="fr-FR" sz="2400" u="none" strike="noStrike" dirty="0">
                          <a:effectLst/>
                        </a:rPr>
                        <a:t>Marge sur coût alimentaire avec 75 VL</a:t>
                      </a:r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fr-FR" sz="2400" u="none" strike="noStrike" dirty="0" smtClean="0">
                          <a:effectLst/>
                        </a:rPr>
                        <a:t>- 340 </a:t>
                      </a:r>
                      <a:r>
                        <a:rPr lang="fr-FR" sz="2400" u="none" strike="noStrike" dirty="0">
                          <a:effectLst/>
                        </a:rPr>
                        <a:t>€ </a:t>
                      </a:r>
                      <a:r>
                        <a:rPr lang="fr-FR" sz="2400" u="none" strike="noStrike" dirty="0" smtClean="0">
                          <a:effectLst/>
                        </a:rPr>
                        <a:t>sur</a:t>
                      </a:r>
                    </a:p>
                    <a:p>
                      <a:pPr marL="0" indent="0" algn="ctr" fontAlgn="b">
                        <a:buFontTx/>
                        <a:buNone/>
                      </a:pPr>
                      <a:r>
                        <a:rPr lang="fr-FR" sz="2400" u="none" strike="noStrike" dirty="0" smtClean="0">
                          <a:effectLst/>
                        </a:rPr>
                        <a:t> </a:t>
                      </a:r>
                      <a:r>
                        <a:rPr lang="fr-FR" sz="2400" u="none" strike="noStrike" dirty="0">
                          <a:effectLst/>
                        </a:rPr>
                        <a:t>3 mois</a:t>
                      </a:r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u="none" strike="noStrike" dirty="0">
                          <a:effectLst/>
                        </a:rPr>
                        <a:t>+ 606 € sur 2 semaines</a:t>
                      </a:r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66" l="9766" r="898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79977" y="6969578"/>
            <a:ext cx="609600" cy="609600"/>
          </a:xfrm>
          <a:prstGeom prst="rect">
            <a:avLst/>
          </a:prstGeom>
        </p:spPr>
      </p:pic>
      <p:pic>
        <p:nvPicPr>
          <p:cNvPr id="33" name="Image 32" descr="Une image contenant herbe, extérieur, champ, vert&#10;&#10;Description générée automatiquement">
            <a:extLst>
              <a:ext uri="{FF2B5EF4-FFF2-40B4-BE49-F238E27FC236}">
                <a16:creationId xmlns:a16="http://schemas.microsoft.com/office/drawing/2014/main" xmlns="" id="{1564BA32-143E-4BEB-A482-0C5281C92CE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1" b="7093"/>
          <a:stretch/>
        </p:blipFill>
        <p:spPr>
          <a:xfrm>
            <a:off x="9551922" y="13106399"/>
            <a:ext cx="2259445" cy="1480149"/>
          </a:xfrm>
          <a:prstGeom prst="rect">
            <a:avLst/>
          </a:prstGeom>
        </p:spPr>
      </p:pic>
      <p:sp>
        <p:nvSpPr>
          <p:cNvPr id="42" name="Zone de texte 193">
            <a:extLst>
              <a:ext uri="{FF2B5EF4-FFF2-40B4-BE49-F238E27FC236}">
                <a16:creationId xmlns="" xmlns:a16="http://schemas.microsoft.com/office/drawing/2014/main" id="{A3FF1198-BC41-4460-91ED-04F99A9A0E97}"/>
              </a:ext>
            </a:extLst>
          </p:cNvPr>
          <p:cNvSpPr txBox="1"/>
          <p:nvPr/>
        </p:nvSpPr>
        <p:spPr>
          <a:xfrm>
            <a:off x="18404575" y="3573305"/>
            <a:ext cx="9476069" cy="56015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prstClr val="black"/>
                </a:solidFill>
              </a:rPr>
              <a:t>Une </a:t>
            </a:r>
            <a:r>
              <a:rPr lang="fr-FR" sz="2800" b="1" dirty="0">
                <a:solidFill>
                  <a:prstClr val="black"/>
                </a:solidFill>
              </a:rPr>
              <a:t>augmentation de la production </a:t>
            </a:r>
            <a:r>
              <a:rPr lang="fr-FR" sz="2800" b="1" dirty="0" smtClean="0">
                <a:solidFill>
                  <a:prstClr val="black"/>
                </a:solidFill>
              </a:rPr>
              <a:t>laitière :</a:t>
            </a:r>
            <a:endParaRPr lang="en-GB" dirty="0" smtClean="0">
              <a:solidFill>
                <a:prstClr val="black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prstClr val="black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prstClr val="black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prstClr val="black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prstClr val="black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prstClr val="black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prstClr val="black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prstClr val="black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prstClr val="black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prstClr val="black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sz="2400" dirty="0" smtClean="0">
              <a:solidFill>
                <a:prstClr val="black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r-FR" sz="2800" dirty="0" smtClean="0">
                <a:solidFill>
                  <a:prstClr val="black"/>
                </a:solidFill>
              </a:rPr>
              <a:t>Une augmentation du chiffre d’affaire lait qui ne </a:t>
            </a:r>
          </a:p>
          <a:p>
            <a:pPr lvl="0" algn="just"/>
            <a:r>
              <a:rPr lang="fr-FR" sz="2800" dirty="0" smtClean="0">
                <a:solidFill>
                  <a:prstClr val="black"/>
                </a:solidFill>
              </a:rPr>
              <a:t>	compense pas l’augmentation de coût alimentaire :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9"/>
          <a:srcRect t="9262"/>
          <a:stretch/>
        </p:blipFill>
        <p:spPr>
          <a:xfrm>
            <a:off x="19330731" y="4228126"/>
            <a:ext cx="7873915" cy="3577947"/>
          </a:xfrm>
          <a:prstGeom prst="rect">
            <a:avLst/>
          </a:prstGeom>
          <a:ln w="28575">
            <a:solidFill>
              <a:srgbClr val="EC9DB4"/>
            </a:solidFill>
          </a:ln>
        </p:spPr>
      </p:pic>
      <p:sp>
        <p:nvSpPr>
          <p:cNvPr id="37" name="ZoneTexte 36"/>
          <p:cNvSpPr txBox="1"/>
          <p:nvPr/>
        </p:nvSpPr>
        <p:spPr>
          <a:xfrm>
            <a:off x="24308054" y="4869574"/>
            <a:ext cx="44659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55975"/>
            <a:r>
              <a:rPr lang="fr-FR" sz="2800" b="1" dirty="0">
                <a:solidFill>
                  <a:srgbClr val="ED7D31"/>
                </a:solidFill>
                <a:latin typeface="Calibri" panose="020F0502020204030204"/>
              </a:rPr>
              <a:t>+ 1,3 </a:t>
            </a:r>
            <a:r>
              <a:rPr lang="fr-FR" sz="2800" b="1" dirty="0" smtClean="0">
                <a:solidFill>
                  <a:srgbClr val="ED7D31"/>
                </a:solidFill>
                <a:latin typeface="Calibri" panose="020F0502020204030204"/>
              </a:rPr>
              <a:t>kg</a:t>
            </a:r>
          </a:p>
          <a:p>
            <a:pPr algn="ctr" defTabSz="3455975"/>
            <a:r>
              <a:rPr lang="fr-FR" sz="2800" b="1" dirty="0" smtClean="0">
                <a:solidFill>
                  <a:srgbClr val="ED7D31"/>
                </a:solidFill>
                <a:latin typeface="Calibri" panose="020F0502020204030204"/>
              </a:rPr>
              <a:t>/ </a:t>
            </a:r>
            <a:r>
              <a:rPr lang="fr-FR" sz="2800" b="1" dirty="0" smtClean="0">
                <a:solidFill>
                  <a:srgbClr val="ED7D31"/>
                </a:solidFill>
                <a:latin typeface="Calibri" panose="020F0502020204030204"/>
              </a:rPr>
              <a:t>VL/jr</a:t>
            </a:r>
            <a:endParaRPr lang="fr-FR" sz="2800" b="1" dirty="0">
              <a:solidFill>
                <a:srgbClr val="ED7D31"/>
              </a:solidFill>
              <a:latin typeface="Calibri" panose="020F0502020204030204"/>
            </a:endParaRPr>
          </a:p>
          <a:p>
            <a:pPr algn="ctr" defTabSz="3455975"/>
            <a:r>
              <a:rPr lang="fr-FR" sz="2800" b="1" dirty="0">
                <a:solidFill>
                  <a:srgbClr val="ED7D31"/>
                </a:solidFill>
                <a:latin typeface="Calibri" panose="020F0502020204030204"/>
              </a:rPr>
              <a:t>*</a:t>
            </a:r>
            <a:endParaRPr lang="en-GB" sz="2800" b="1" dirty="0">
              <a:solidFill>
                <a:srgbClr val="ED7D31"/>
              </a:solidFill>
              <a:latin typeface="Calibri" panose="020F0502020204030204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20162017" y="6215819"/>
            <a:ext cx="6190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55975"/>
            <a:r>
              <a:rPr lang="fr-FR" sz="3200" b="1" dirty="0">
                <a:solidFill>
                  <a:srgbClr val="ED7D31"/>
                </a:solidFill>
                <a:latin typeface="Calibri" panose="020F0502020204030204"/>
              </a:rPr>
              <a:t>+ 1,9 </a:t>
            </a:r>
            <a:r>
              <a:rPr lang="fr-FR" sz="3200" b="1" dirty="0" smtClean="0">
                <a:solidFill>
                  <a:srgbClr val="ED7D31"/>
                </a:solidFill>
                <a:latin typeface="Calibri" panose="020F0502020204030204"/>
              </a:rPr>
              <a:t>kg/VL/jr</a:t>
            </a:r>
            <a:endParaRPr lang="fr-FR" sz="3200" b="1" dirty="0">
              <a:solidFill>
                <a:srgbClr val="ED7D31"/>
              </a:solidFill>
              <a:latin typeface="Calibri" panose="020F0502020204030204"/>
            </a:endParaRPr>
          </a:p>
          <a:p>
            <a:pPr algn="ctr" defTabSz="3455975"/>
            <a:r>
              <a:rPr lang="fr-FR" sz="3200" b="1" dirty="0">
                <a:solidFill>
                  <a:srgbClr val="ED7D31"/>
                </a:solidFill>
                <a:latin typeface="Calibri" panose="020F0502020204030204"/>
              </a:rPr>
              <a:t>*</a:t>
            </a:r>
            <a:endParaRPr lang="en-GB" sz="3200" b="1" dirty="0">
              <a:solidFill>
                <a:srgbClr val="ED7D31"/>
              </a:solidFill>
              <a:latin typeface="Calibri" panose="020F0502020204030204"/>
            </a:endParaRP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8073350" y="15430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5031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363"/>
    </mc:Choice>
    <mc:Fallback>
      <p:transition spd="slow" advTm="118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2" grpId="0" animBg="1"/>
      <p:bldP spid="80" grpId="0" animBg="1"/>
      <p:bldP spid="128" grpId="0" animBg="1"/>
      <p:bldP spid="171" grpId="0" animBg="1"/>
      <p:bldP spid="159" grpId="0"/>
      <p:bldP spid="194" grpId="0"/>
      <p:bldP spid="198" grpId="0"/>
      <p:bldP spid="124" grpId="0"/>
      <p:bldP spid="170" grpId="0"/>
      <p:bldP spid="172" grpId="0"/>
      <p:bldP spid="110" grpId="0"/>
      <p:bldP spid="31" grpId="0"/>
      <p:bldP spid="42" grpId="0"/>
      <p:bldP spid="37" grpId="0"/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5.1|18.1|45.6|17.3"/>
</p:tagLst>
</file>

<file path=ppt/theme/theme1.xml><?xml version="1.0" encoding="utf-8"?>
<a:theme xmlns:a="http://schemas.openxmlformats.org/drawingml/2006/main" name="Thème Office">
  <a:themeElements>
    <a:clrScheme name="Voyage">
      <a:dk1>
        <a:sysClr val="windowText" lastClr="000000"/>
      </a:dk1>
      <a:lt1>
        <a:sysClr val="window" lastClr="FFFFFF"/>
      </a:lt1>
      <a:dk2>
        <a:srgbClr val="3A3A3A"/>
      </a:dk2>
      <a:lt2>
        <a:srgbClr val="ACACAC"/>
      </a:lt2>
      <a:accent1>
        <a:srgbClr val="01B1AE"/>
      </a:accent1>
      <a:accent2>
        <a:srgbClr val="6AA4D9"/>
      </a:accent2>
      <a:accent3>
        <a:srgbClr val="F26289"/>
      </a:accent3>
      <a:accent4>
        <a:srgbClr val="ED7D31"/>
      </a:accent4>
      <a:accent5>
        <a:srgbClr val="A88CF6"/>
      </a:accent5>
      <a:accent6>
        <a:srgbClr val="3A3A3A"/>
      </a:accent6>
      <a:hlink>
        <a:srgbClr val="01B1AE"/>
      </a:hlink>
      <a:folHlink>
        <a:srgbClr val="01B1AE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741317_TF33654643.potx" id="{7A0633F7-2B5D-4827-AE6F-DD250B5CBBD7}" vid="{2B6E1849-85A3-4F06-A246-CC445B5613C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548bc0e-6bc8-495a-98b6-29be45836de1">IEPROJETS-624926149-251</_dlc_DocId>
    <_dlc_DocIdUrl xmlns="c548bc0e-6bc8-495a-98b6-29be45836de1">
      <Url>https://projets.idele.fr/3r/_layouts/15/DocIdRedir.aspx?ID=IEPROJETS-624926149-251</Url>
      <Description>IEPROJETS-624926149-251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AAA2679224124A9183CC62821D1A31" ma:contentTypeVersion="0" ma:contentTypeDescription="Crée un document." ma:contentTypeScope="" ma:versionID="0647336a59b5f2a5c4752ac60dbaa719">
  <xsd:schema xmlns:xsd="http://www.w3.org/2001/XMLSchema" xmlns:xs="http://www.w3.org/2001/XMLSchema" xmlns:p="http://schemas.microsoft.com/office/2006/metadata/properties" xmlns:ns2="c548bc0e-6bc8-495a-98b6-29be45836de1" targetNamespace="http://schemas.microsoft.com/office/2006/metadata/properties" ma:root="true" ma:fieldsID="f8c64ba8a8b7263499587af315a91308" ns2:_="">
    <xsd:import namespace="c548bc0e-6bc8-495a-98b6-29be45836de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48bc0e-6bc8-495a-98b6-29be45836de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eur d’ID de document" ma:description="Valeur de l’ID de document affecté à cet élément." ma:internalName="_dlc_DocId" ma:readOnly="true">
      <xsd:simpleType>
        <xsd:restriction base="dms:Text"/>
      </xsd:simpleType>
    </xsd:element>
    <xsd:element name="_dlc_DocIdUrl" ma:index="9" nillable="true" ma:displayName="ID de document" ma:description="Lien permanent vers ce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Conserver l’ID" ma:description="Conserver l’ID lors de l’ajout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D8557EDB-1210-4894-BEC9-506AA9AE88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573E210-CB54-4BF9-8234-C84ACF2D4C9A}">
  <ds:schemaRefs>
    <ds:schemaRef ds:uri="http://purl.org/dc/dcmitype/"/>
    <ds:schemaRef ds:uri="http://purl.org/dc/terms/"/>
    <ds:schemaRef ds:uri="http://schemas.microsoft.com/office/2006/documentManagement/types"/>
    <ds:schemaRef ds:uri="http://purl.org/dc/elements/1.1/"/>
    <ds:schemaRef ds:uri="http://www.w3.org/XML/1998/namespace"/>
    <ds:schemaRef ds:uri="81431344-45f7-4d8d-b444-1f4520b7b107"/>
    <ds:schemaRef ds:uri="http://schemas.microsoft.com/office/infopath/2007/PartnerControls"/>
    <ds:schemaRef ds:uri="http://schemas.openxmlformats.org/package/2006/metadata/core-properties"/>
    <ds:schemaRef ds:uri="8e75024b-e653-41bc-ae75-8ee17bb2480c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8439941-A5C8-4101-894F-B0755CAC16A1}"/>
</file>

<file path=customXml/itemProps4.xml><?xml version="1.0" encoding="utf-8"?>
<ds:datastoreItem xmlns:ds="http://schemas.openxmlformats.org/officeDocument/2006/customXml" ds:itemID="{A8362C27-367C-4E1F-B2F2-A1F53671E51D}"/>
</file>

<file path=docProps/app.xml><?xml version="1.0" encoding="utf-8"?>
<Properties xmlns="http://schemas.openxmlformats.org/officeDocument/2006/extended-properties" xmlns:vt="http://schemas.openxmlformats.org/officeDocument/2006/docPropsVTypes">
  <Template>Affiche d’infographie nutritionnelle</Template>
  <TotalTime>0</TotalTime>
  <Words>245</Words>
  <Application>Microsoft Office PowerPoint</Application>
  <PresentationFormat>Personnalisé</PresentationFormat>
  <Paragraphs>77</Paragraphs>
  <Slides>1</Slides>
  <Notes>1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Garamond</vt:lpstr>
      <vt:lpstr>Trebuchet MS</vt:lpstr>
      <vt:lpstr>Thème Office</vt:lpstr>
      <vt:lpstr>Diapositive d’instructions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2020-04-21T15:23:02Z</dcterms:created>
  <dcterms:modified xsi:type="dcterms:W3CDTF">2020-11-19T10:25:54Z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0x0101002CAAA2679224124A9183CC62821D1A31</vt:lpwstr>
  </property>
  <property fmtid="{D5CDD505-2E9C-101B-9397-08002B2CF9AE}" pid="3" name="_dlc_DocIdItemGuid">
    <vt:lpwstr>9f735ffa-35ce-46aa-ae8a-88c35151c5fe</vt:lpwstr>
  </property>
</Properties>
</file>